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3f24aab7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3f24aab7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3f768c5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3f768c5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3f768c5c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3f768c5c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3f768c5c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3f768c5c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3f768c5c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3f768c5c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3f768c5c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e3f768c5c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e3f768c5c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e3f768c5c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e3f768c5c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e3f768c5c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3f768c5c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e3f768c5c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3f24aab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3f24aab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3f24aab7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3f24aab7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e3f24aab7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e3f24aab7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3f24aab7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e3f24aab7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3f24aab7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e3f24aab7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3f24aab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3f24aab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e3f24aab7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e3f24aab7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3f24aab7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3f24aab7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95925"/>
            <a:ext cx="8651400" cy="10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3200">
                <a:solidFill>
                  <a:srgbClr val="404040"/>
                </a:solidFill>
              </a:rPr>
              <a:t>Modelos clásicos y modernos de desarrollo</a:t>
            </a:r>
            <a:endParaRPr sz="7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275" y="1414925"/>
            <a:ext cx="3247450" cy="324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244650" y="138525"/>
            <a:ext cx="30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Modelos modernos 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57500" y="960900"/>
            <a:ext cx="6256500" cy="26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619">
                <a:solidFill>
                  <a:srgbClr val="404040"/>
                </a:solidFill>
              </a:rPr>
              <a:t>Los modelos modernos son flexibles y adaptativos, permitiendo cambios durante el desarrollo. </a:t>
            </a:r>
            <a:endParaRPr sz="1619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619">
                <a:solidFill>
                  <a:srgbClr val="404040"/>
                </a:solidFill>
              </a:rPr>
              <a:t>Los más destacados son el modelo Iterativo, el modelo Ágil y el modelo DevOps.</a:t>
            </a:r>
            <a:br>
              <a:rPr lang="es-419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600" y="300750"/>
            <a:ext cx="3023400" cy="2015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Iterativo 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139300" y="1123725"/>
            <a:ext cx="85206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rgbClr val="404040"/>
                </a:solidFill>
              </a:rPr>
              <a:t>El modelo Iterativo se basa en desarrollar el software en ciclos repetitivos, donde cada iteración produce una versión funcional del producto. Esto permite la retroalimentación temprana y la incorporación de cambios.</a:t>
            </a:r>
            <a:endParaRPr sz="1400">
              <a:solidFill>
                <a:srgbClr val="404040"/>
              </a:solidFill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183900" y="2072725"/>
            <a:ext cx="7605000" cy="24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2"/>
                </a:solidFill>
              </a:rPr>
              <a:t>Fases: 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2"/>
                </a:solidFill>
              </a:rPr>
              <a:t>Inicio:</a:t>
            </a:r>
            <a:r>
              <a:rPr lang="es-419" sz="1500">
                <a:solidFill>
                  <a:schemeClr val="dk2"/>
                </a:solidFill>
              </a:rPr>
              <a:t> Se identifican los requisitos principales, se planifica el proyecto y se define el alcance inicial.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2"/>
                </a:solidFill>
              </a:rPr>
              <a:t>Iteración:</a:t>
            </a:r>
            <a:r>
              <a:rPr lang="es-419" sz="1500">
                <a:solidFill>
                  <a:schemeClr val="dk2"/>
                </a:solidFill>
              </a:rPr>
              <a:t> Se diseña, desarrolla y prueba una versión parcial del software, incorporando mejoras en cada ciclo.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2"/>
                </a:solidFill>
              </a:rPr>
              <a:t>Evaluación:</a:t>
            </a:r>
            <a:r>
              <a:rPr lang="es-419" sz="1500">
                <a:solidFill>
                  <a:schemeClr val="dk2"/>
                </a:solidFill>
              </a:rPr>
              <a:t> Se analizan los resultados, se identifican errores o mejoras y se ajusta la planificación.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2"/>
                </a:solidFill>
              </a:rPr>
              <a:t>Finalización:</a:t>
            </a:r>
            <a:r>
              <a:rPr lang="es-419" sz="1500">
                <a:solidFill>
                  <a:schemeClr val="dk2"/>
                </a:solidFill>
              </a:rPr>
              <a:t> Se completa el software, se realizan pruebas finales y se implementa la versión definitiva.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15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37800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Permite cambios y adaptaciones durante el desarrollo.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Entrega temprana de funcionalidades.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Reduce el riesgo de fracaso del proyecto.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/>
        </p:nvSpPr>
        <p:spPr>
          <a:xfrm>
            <a:off x="5516200" y="423575"/>
            <a:ext cx="227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</a:rPr>
              <a:t>Desventajas</a:t>
            </a: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4931075" y="1017725"/>
            <a:ext cx="37800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Requiere una gestión activa de las iteraciones.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Dificultad para predecir tiempo y costos.</a:t>
            </a:r>
            <a:endParaRPr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Roboto"/>
              <a:buChar char="●"/>
            </a:pPr>
            <a:r>
              <a:rPr lang="es-419">
                <a:solidFill>
                  <a:schemeClr val="dk1"/>
                </a:solidFill>
              </a:rPr>
              <a:t>No es adecuado para proyectos con requisitos muy estables</a:t>
            </a:r>
            <a:r>
              <a:rPr lang="es-419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Ágil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404040"/>
                </a:solidFill>
              </a:rPr>
              <a:t>El modelo Ágil prioriza la flexibilidad, la colaboración y la entrega continua de valor al cliente. Surgió en 2001 con la publicación del Manifiesto Ágil.</a:t>
            </a:r>
            <a:endParaRPr sz="15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404040"/>
                </a:solidFill>
              </a:rPr>
              <a:t>Establece</a:t>
            </a:r>
            <a:r>
              <a:rPr lang="es-419" sz="1500">
                <a:solidFill>
                  <a:srgbClr val="404040"/>
                </a:solidFill>
              </a:rPr>
              <a:t> 4 (cuatro) valores y 12 (doce) principios</a:t>
            </a:r>
            <a:endParaRPr sz="15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419" sz="1500" u="sng">
                <a:solidFill>
                  <a:srgbClr val="404040"/>
                </a:solidFill>
              </a:rPr>
              <a:t>Valores: </a:t>
            </a:r>
            <a:endParaRPr b="1" sz="1500" u="sng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419" sz="1400">
                <a:solidFill>
                  <a:schemeClr val="dk1"/>
                </a:solidFill>
              </a:rPr>
              <a:t>Individuos e interacciones</a:t>
            </a:r>
            <a:r>
              <a:rPr lang="es-419" sz="1400">
                <a:solidFill>
                  <a:schemeClr val="dk1"/>
                </a:solidFill>
              </a:rPr>
              <a:t> sobre procesos y herramientas.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419" sz="1400">
                <a:solidFill>
                  <a:schemeClr val="dk1"/>
                </a:solidFill>
              </a:rPr>
              <a:t>Software funcionando</a:t>
            </a:r>
            <a:r>
              <a:rPr lang="es-419" sz="1400">
                <a:solidFill>
                  <a:schemeClr val="dk1"/>
                </a:solidFill>
              </a:rPr>
              <a:t> sobre documentación extensiva.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419" sz="1400">
                <a:solidFill>
                  <a:schemeClr val="dk1"/>
                </a:solidFill>
              </a:rPr>
              <a:t>Colaboración con el cliente</a:t>
            </a:r>
            <a:r>
              <a:rPr lang="es-419" sz="1400">
                <a:solidFill>
                  <a:schemeClr val="dk1"/>
                </a:solidFill>
              </a:rPr>
              <a:t> sobre negociación de contratos.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400">
                <a:solidFill>
                  <a:schemeClr val="dk1"/>
                </a:solidFill>
              </a:rPr>
              <a:t>Respuesta ante el cambio</a:t>
            </a:r>
            <a:r>
              <a:rPr lang="es-419" sz="1400">
                <a:solidFill>
                  <a:schemeClr val="dk1"/>
                </a:solidFill>
              </a:rPr>
              <a:t> sobre seguir un plan rígido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157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220"/>
              <a:t>Principios</a:t>
            </a:r>
            <a:endParaRPr sz="2220"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042400" cy="31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Satisfacer al cliente</a:t>
            </a:r>
            <a:r>
              <a:rPr lang="es-419" sz="1400">
                <a:solidFill>
                  <a:schemeClr val="dk1"/>
                </a:solidFill>
              </a:rPr>
              <a:t> entregando software funcional de manera continua.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Aceptar cambios en los requisitos</a:t>
            </a:r>
            <a:r>
              <a:rPr lang="es-419" sz="1400">
                <a:solidFill>
                  <a:schemeClr val="dk1"/>
                </a:solidFill>
              </a:rPr>
              <a:t>, incluso en etapas tardías.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Entregar software con frecuencia</a:t>
            </a:r>
            <a:r>
              <a:rPr lang="es-419" sz="1400">
                <a:solidFill>
                  <a:schemeClr val="dk1"/>
                </a:solidFill>
              </a:rPr>
              <a:t>, en ciclos cortos.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Colaborar con el cliente</a:t>
            </a:r>
            <a:r>
              <a:rPr lang="es-419" sz="1400">
                <a:solidFill>
                  <a:schemeClr val="dk1"/>
                </a:solidFill>
              </a:rPr>
              <a:t> durante todo el proyecto.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Construir proyectos en torno a equipos motivados</a:t>
            </a:r>
            <a:r>
              <a:rPr lang="es-419" sz="1400">
                <a:solidFill>
                  <a:schemeClr val="dk1"/>
                </a:solidFill>
              </a:rPr>
              <a:t> y darles confianza.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Favorecer la comunicación cara a cara</a:t>
            </a:r>
            <a:r>
              <a:rPr lang="es-419" sz="1400">
                <a:solidFill>
                  <a:schemeClr val="dk1"/>
                </a:solidFill>
              </a:rPr>
              <a:t> para mayor efectividad.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Medir el progreso según el software funcionando</a:t>
            </a:r>
            <a:r>
              <a:rPr lang="es-419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Mantener un ritmo sostenible</a:t>
            </a:r>
            <a:r>
              <a:rPr lang="es-419" sz="1400">
                <a:solidFill>
                  <a:schemeClr val="dk1"/>
                </a:solidFill>
              </a:rPr>
              <a:t> en el desarrollo.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Poner atención a la excelencia técnica y buen diseño</a:t>
            </a:r>
            <a:r>
              <a:rPr lang="es-419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Mantener la simplicidad</a:t>
            </a:r>
            <a:r>
              <a:rPr lang="es-419" sz="1400">
                <a:solidFill>
                  <a:schemeClr val="dk1"/>
                </a:solidFill>
              </a:rPr>
              <a:t>, eliminando lo innecesario.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Permitir que los equipos se autogestionen</a:t>
            </a:r>
            <a:r>
              <a:rPr lang="es-419" sz="1400">
                <a:solidFill>
                  <a:schemeClr val="dk1"/>
                </a:solidFill>
              </a:rPr>
              <a:t> para mejores resultados.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arenR"/>
            </a:pPr>
            <a:r>
              <a:rPr b="1" lang="es-419" sz="1400">
                <a:solidFill>
                  <a:schemeClr val="dk1"/>
                </a:solidFill>
              </a:rPr>
              <a:t>Reflexionar y ajustar continuamente</a:t>
            </a:r>
            <a:r>
              <a:rPr lang="es-419" sz="1400">
                <a:solidFill>
                  <a:schemeClr val="dk1"/>
                </a:solidFill>
              </a:rPr>
              <a:t> para mejorar el proceso.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9925" y="95800"/>
            <a:ext cx="2169149" cy="216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                                               Desventajas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0" y="1096050"/>
            <a:ext cx="4814700" cy="14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Mayor flexibilidad y adaptabilidad.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Entrega continua de valor al cliente.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Mejora la colaboración y comunicación en el equipo.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4637750" y="1017725"/>
            <a:ext cx="46839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Requiere un compromiso activo del cliente.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Difícil de implementar en organizaciones tradicionales.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No es adecuado para proyectos con requisitos muy estables o regulados.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DevOps</a:t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168025" y="1017725"/>
            <a:ext cx="8520600" cy="37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rgbClr val="404040"/>
                </a:solidFill>
              </a:rPr>
              <a:t>DevOps combina el desarrollo de software (Dev) con las operaciones de TI (Ops) para acelerar el ciclo de vida del software. Su objetivo es la automatización y la colaboración entre equipos.</a:t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s-419" sz="1400" u="sng">
                <a:solidFill>
                  <a:schemeClr val="dk1"/>
                </a:solidFill>
              </a:rPr>
              <a:t>Principios:</a:t>
            </a:r>
            <a:r>
              <a:rPr lang="es-419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chemeClr val="dk1"/>
                </a:solidFill>
              </a:rPr>
              <a:t>Automatización: Uso de herramientas para reducir errores y tiempos de entrega.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chemeClr val="dk1"/>
                </a:solidFill>
              </a:rPr>
              <a:t>Colaboración: Desarrollo, operaciones y QA (control de calidad) trabajan juntos.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chemeClr val="dk1"/>
                </a:solidFill>
              </a:rPr>
              <a:t>Entrega continua: Extender la integración continua con la entrega continua, lo que permite que el software se implemente de manera automática en entornos de producción. Esto asegura que las nuevas características y correcciones estén disponibles para los usuarios rápidamente, con una calidad consistente.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chemeClr val="dk1"/>
                </a:solidFill>
              </a:rPr>
              <a:t>Monitoreo: Monitorear el rendimiento y la disponibilidad del sistema de manera continua. Utilizar los datos de monitoreo para obtener retroalimentación inmediata y hacer ajustes proactivos, lo que permite mejorar el software y evitar problemas en producción.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                                           Desventajas</a:t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3531000" cy="15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Acelera el tiempo de entrega del software.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Mejora la calidad y estabilidad del software.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 sz="1400">
                <a:solidFill>
                  <a:schemeClr val="dk1"/>
                </a:solidFill>
              </a:rPr>
              <a:t>Fomenta la colaboración entre equipos.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9"/>
          <p:cNvSpPr txBox="1"/>
          <p:nvPr/>
        </p:nvSpPr>
        <p:spPr>
          <a:xfrm>
            <a:off x="4762275" y="1017725"/>
            <a:ext cx="3888900" cy="20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Requiere una inversión inicial en herramientas y capacitación.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Difícil de implementar en organizaciones tradicionales.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No es adecuado para proyectos pequeños o con requisitos simples.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Conclusión: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16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rgbClr val="404040"/>
                </a:solidFill>
              </a:rPr>
              <a:t>Los modelos clásicos son útiles para proyectos con requisitos estables, mientras que los modelos modernos ofrecen flexibilidad y adaptabilidad, ideales para entornos dinámicos. La elección del modelo depende del proyecto, los requisitos del cliente y la cultura organizacional.</a:t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chemeClr val="dk1"/>
                </a:solidFill>
              </a:rPr>
              <a:t>Los modelos modernos son esenciales para lograr mayor eficiencia, resiliencia y escalabilidad en las organizaciones. Adoptarlos no es solo una ventaja competitiva, sino una necesidad para mantenerse relevante en la industria tecnológica actual.</a:t>
            </a:r>
            <a:endParaRPr sz="140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613050" y="396875"/>
            <a:ext cx="576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/>
              <a:t>¿Qué son los modelos de desarrollo software?</a:t>
            </a:r>
            <a:endParaRPr sz="200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23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900">
                <a:solidFill>
                  <a:schemeClr val="dk1"/>
                </a:solidFill>
              </a:rPr>
              <a:t>Los </a:t>
            </a:r>
            <a:r>
              <a:rPr b="1" lang="es-419" sz="1900">
                <a:solidFill>
                  <a:schemeClr val="dk1"/>
                </a:solidFill>
              </a:rPr>
              <a:t>Modelos de Desarrollo de Software</a:t>
            </a:r>
            <a:r>
              <a:rPr lang="es-419" sz="1900">
                <a:solidFill>
                  <a:schemeClr val="dk1"/>
                </a:solidFill>
              </a:rPr>
              <a:t> son métodos estructurados que guían el proceso de creación de software. Cada modelo define cómo se planifica, diseña, desarrolla, prueba y mantiene un sistema de software. Estos modelos ayudan a los equipos a trabajar de manera organizada y eficiente, asegurando que el software cumpla con los requisitos del usuario y se entregue a tiempo.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Modelos clásicos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chemeClr val="dk1"/>
                </a:solidFill>
              </a:rPr>
              <a:t>Los </a:t>
            </a:r>
            <a:r>
              <a:rPr b="1" lang="es-419" sz="1900">
                <a:solidFill>
                  <a:schemeClr val="dk1"/>
                </a:solidFill>
              </a:rPr>
              <a:t>modelos clásicos de desarrollo de software</a:t>
            </a:r>
            <a:r>
              <a:rPr lang="es-419" sz="1900">
                <a:solidFill>
                  <a:schemeClr val="dk1"/>
                </a:solidFill>
              </a:rPr>
              <a:t> son enfoques tradicionales utilizados para organizar el proceso de creación de software de manera estructurada y sistemática. Estos modelos suelen ser secuenciales y con poca flexibilidad para cambios durante el desarrollo.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900">
                <a:solidFill>
                  <a:schemeClr val="dk1"/>
                </a:solidFill>
              </a:rPr>
              <a:t>Dentro de este modelo está el modelo Cascada (Waterfall) y Espiral 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1928750" y="0"/>
            <a:ext cx="508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Cascada (Waterfall) 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1075" y="833763"/>
            <a:ext cx="5080500" cy="13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400">
                <a:solidFill>
                  <a:srgbClr val="404040"/>
                </a:solidFill>
              </a:rPr>
              <a:t>El modelo Cascada, propuesto por Winston Royce en 1970, es un enfoque lineal y secuencial. Cada fase debe completarse antes de pasar a la siguiente, lo que lo hace ideal para proyectos con requisitos estables.</a:t>
            </a:r>
            <a:endParaRPr sz="14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6625" y="765875"/>
            <a:ext cx="3366474" cy="281967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26200" y="2131075"/>
            <a:ext cx="4681500" cy="24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404040"/>
                </a:solidFill>
              </a:rPr>
              <a:t>Las fases del modelo Cascada son: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Requisitos: Recopilación y documentación de necesidades.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Diseño: Creación de la arquitectura y componentes.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Implementación: Desarrollo del código.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Pruebas: Detección y corrección de errores.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Despliegue: Implementación en producción.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>
                <a:solidFill>
                  <a:srgbClr val="404040"/>
                </a:solidFill>
              </a:rPr>
              <a:t>Mantenimiento: Ajustes y correcciones posteriores.</a:t>
            </a:r>
            <a:endParaRPr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523475" y="319900"/>
            <a:ext cx="152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 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176950" y="1185750"/>
            <a:ext cx="3665400" cy="13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9562" lvl="0" marL="457200" rtl="0" algn="l"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500">
                <a:solidFill>
                  <a:srgbClr val="404040"/>
                </a:solidFill>
              </a:rPr>
              <a:t>Fácil de entender y gestionar.</a:t>
            </a:r>
            <a:endParaRPr sz="1500">
              <a:solidFill>
                <a:srgbClr val="404040"/>
              </a:solidFill>
            </a:endParaRPr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500">
                <a:solidFill>
                  <a:srgbClr val="404040"/>
                </a:solidFill>
              </a:rPr>
              <a:t>Ideal para proyectos con requisitos estables.</a:t>
            </a:r>
            <a:endParaRPr sz="1500">
              <a:solidFill>
                <a:srgbClr val="404040"/>
              </a:solidFill>
            </a:endParaRPr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500">
                <a:solidFill>
                  <a:srgbClr val="404040"/>
                </a:solidFill>
              </a:rPr>
              <a:t>Documentación exhaustiva en cada fase.</a:t>
            </a:r>
            <a:endParaRPr sz="15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/>
        </p:nvSpPr>
        <p:spPr>
          <a:xfrm>
            <a:off x="5388550" y="298450"/>
            <a:ext cx="264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</a:rPr>
              <a:t>Desventajas</a:t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5014900" y="1185750"/>
            <a:ext cx="3388200" cy="13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Char char="●"/>
            </a:pPr>
            <a:r>
              <a:rPr lang="es-419">
                <a:solidFill>
                  <a:srgbClr val="404040"/>
                </a:solidFill>
              </a:rPr>
              <a:t>Poca flexibilidad para cambios.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Char char="●"/>
            </a:pPr>
            <a:r>
              <a:rPr lang="es-419">
                <a:solidFill>
                  <a:srgbClr val="404040"/>
                </a:solidFill>
              </a:rPr>
              <a:t>Errores detectados en fases tardías son costosos.</a:t>
            </a:r>
            <a:endParaRPr>
              <a:solidFill>
                <a:srgbClr val="40404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Char char="●"/>
            </a:pPr>
            <a:r>
              <a:rPr lang="es-419">
                <a:solidFill>
                  <a:srgbClr val="404040"/>
                </a:solidFill>
              </a:rPr>
              <a:t>No es adecuado para requisitos cambiantes.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76925" y="127375"/>
            <a:ext cx="149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176925" y="623100"/>
            <a:ext cx="72171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4423">
                <a:solidFill>
                  <a:schemeClr val="dk1"/>
                </a:solidFill>
              </a:rPr>
              <a:t>Proyecto: </a:t>
            </a:r>
            <a:r>
              <a:rPr lang="es-419" sz="4423">
                <a:solidFill>
                  <a:schemeClr val="dk1"/>
                </a:solidFill>
              </a:rPr>
              <a:t>Desarrollo de un sistema de gestión para una universidad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Requisitos: - Se recopilan todas las necesidades de la universidad (gestión de estudiantes, matrículas, calificaciones).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                   - Se documentan en un informe detallado.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Diseño: - Se define la arquitectura del sistema.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             - Se crean diagramas de bases de datos y la interfaz de usuario.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Implementación: - Se programa el software según el diseño aprobado.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Pruebas: - Se verifica que todas las funciones trabajen correctamente.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Despliegue: - Se instala el software en los servidores de la universidad.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4423">
                <a:solidFill>
                  <a:schemeClr val="dk1"/>
                </a:solidFill>
              </a:rPr>
              <a:t>Mantenimiento: - Se corrigen errores detectados después de la entrega.</a:t>
            </a:r>
            <a:endParaRPr sz="44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4700">
                <a:solidFill>
                  <a:schemeClr val="dk1"/>
                </a:solidFill>
              </a:rPr>
              <a:t>Desventaja:</a:t>
            </a:r>
            <a:r>
              <a:rPr lang="es-419" sz="4700">
                <a:solidFill>
                  <a:schemeClr val="dk1"/>
                </a:solidFill>
              </a:rPr>
              <a:t> Si la universidad quiere cambiar algo en mitad del desarrollo, es difícil hacerlo sin retrasar el proyecto.</a:t>
            </a:r>
            <a:endParaRPr sz="8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Espiral 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78700" y="1133225"/>
            <a:ext cx="5580900" cy="3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rgbClr val="404040"/>
                </a:solidFill>
              </a:rPr>
              <a:t>El modelo Espiral, propuesto por Barry Boehm en 1986, combina elementos del modelo Cascada con un enfoque iterativo. Se centra en la gestión de riesgos y permite mejoras continuas.</a:t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419" sz="1400">
                <a:solidFill>
                  <a:srgbClr val="404040"/>
                </a:solidFill>
              </a:rPr>
              <a:t>Las fases del modelo Espiral son:</a:t>
            </a:r>
            <a:endParaRPr sz="1400">
              <a:solidFill>
                <a:srgbClr val="404040"/>
              </a:solidFill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 sz="1400">
                <a:solidFill>
                  <a:srgbClr val="404040"/>
                </a:solidFill>
              </a:rPr>
              <a:t>Planificación: Definición de objetivos y alternativas.</a:t>
            </a:r>
            <a:endParaRPr sz="1400">
              <a:solidFill>
                <a:srgbClr val="40404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 sz="1400">
                <a:solidFill>
                  <a:srgbClr val="404040"/>
                </a:solidFill>
              </a:rPr>
              <a:t>Análisis de riesgos: Identificación y evaluación de riesgos.</a:t>
            </a:r>
            <a:endParaRPr sz="1400">
              <a:solidFill>
                <a:srgbClr val="40404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 sz="1400">
                <a:solidFill>
                  <a:srgbClr val="404040"/>
                </a:solidFill>
              </a:rPr>
              <a:t>Desarrollo: Implementación de una versión del software.</a:t>
            </a:r>
            <a:endParaRPr sz="1400">
              <a:solidFill>
                <a:srgbClr val="40404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AutoNum type="arabicPeriod"/>
            </a:pPr>
            <a:r>
              <a:rPr lang="es-419" sz="1400">
                <a:solidFill>
                  <a:srgbClr val="404040"/>
                </a:solidFill>
              </a:rPr>
              <a:t>Evaluación: Revisión del progreso y planificación de la siguiente iteración.</a:t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419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400">
              <a:solidFill>
                <a:srgbClr val="404040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0" y="1170125"/>
            <a:ext cx="3179600" cy="224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581200" y="242900"/>
            <a:ext cx="195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Ventajas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4339200" cy="11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10832" lvl="0" marL="457200" rtl="0" algn="l">
              <a:spcBef>
                <a:spcPts val="30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400">
                <a:solidFill>
                  <a:srgbClr val="404040"/>
                </a:solidFill>
              </a:rPr>
              <a:t>Enfoque en la gestión de riesgos.</a:t>
            </a:r>
            <a:endParaRPr sz="1400">
              <a:solidFill>
                <a:srgbClr val="404040"/>
              </a:solidFill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400">
                <a:solidFill>
                  <a:srgbClr val="404040"/>
                </a:solidFill>
              </a:rPr>
              <a:t>Permite iteraciones y mejoras continuas.</a:t>
            </a:r>
            <a:endParaRPr sz="1400">
              <a:solidFill>
                <a:srgbClr val="404040"/>
              </a:solidFill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  <a:buFont typeface="Arial"/>
              <a:buChar char="●"/>
            </a:pPr>
            <a:r>
              <a:rPr lang="es-419" sz="1400">
                <a:solidFill>
                  <a:srgbClr val="404040"/>
                </a:solidFill>
              </a:rPr>
              <a:t>Adecuado para proyectos grandes y complejos.</a:t>
            </a:r>
            <a:endParaRPr sz="1400">
              <a:solidFill>
                <a:srgbClr val="40404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5738750" y="242900"/>
            <a:ext cx="195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Desventajas</a:t>
            </a:r>
            <a:endParaRPr/>
          </a:p>
        </p:txBody>
      </p:sp>
      <p:sp>
        <p:nvSpPr>
          <p:cNvPr id="105" name="Google Shape;105;p20"/>
          <p:cNvSpPr txBox="1"/>
          <p:nvPr/>
        </p:nvSpPr>
        <p:spPr>
          <a:xfrm>
            <a:off x="4703525" y="815600"/>
            <a:ext cx="41535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Requiere una gestión cuidadosa de los riesgos.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Puede ser costoso y complejo de implementar.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-419">
                <a:solidFill>
                  <a:schemeClr val="dk1"/>
                </a:solidFill>
              </a:rPr>
              <a:t>No es ideal para proyectos pequeños o con requisitos simples.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Ejemplo: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235075" y="970475"/>
            <a:ext cx="8520600" cy="31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s-419" sz="2300">
                <a:solidFill>
                  <a:schemeClr val="dk1"/>
                </a:solidFill>
              </a:rPr>
              <a:t>Proyecto: </a:t>
            </a:r>
            <a:r>
              <a:rPr lang="es-419" sz="2300">
                <a:solidFill>
                  <a:schemeClr val="dk1"/>
                </a:solidFill>
              </a:rPr>
              <a:t>Desarrollo de un videojuego de mundo abierto.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es-419" sz="2300">
                <a:solidFill>
                  <a:schemeClr val="dk1"/>
                </a:solidFill>
              </a:rPr>
              <a:t>Planificación: - Se definen los objetivos del juego, historia y mecánicas principales.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Análisis de riesgos: - Se identifican posibles problemas, como gráficos exigentes que afecten el rendimiento.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                                - Se evalúan soluciones como optimización del motor gráfico.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Desarrollo: - Se crea un prototipo con un nivel jugable.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                   - Se prueba con un grupo reducido de jugadores.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Evaluación: - Se ajustan mecánicas según la retroalimentación.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dk1"/>
                </a:solidFill>
              </a:rPr>
              <a:t>                    - Se decide si continuar con el desarrollo o hacer cambios.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/>
        </p:nvSpPr>
        <p:spPr>
          <a:xfrm>
            <a:off x="143675" y="4042000"/>
            <a:ext cx="4676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Ventaja:</a:t>
            </a:r>
            <a:r>
              <a:rPr lang="es-419" sz="1100">
                <a:solidFill>
                  <a:schemeClr val="dk1"/>
                </a:solidFill>
              </a:rPr>
              <a:t> Permite realizar ajustes y mejoras continuas.</a:t>
            </a:r>
            <a:endParaRPr/>
          </a:p>
        </p:txBody>
      </p:sp>
      <p:sp>
        <p:nvSpPr>
          <p:cNvPr id="113" name="Google Shape;113;p21"/>
          <p:cNvSpPr txBox="1"/>
          <p:nvPr/>
        </p:nvSpPr>
        <p:spPr>
          <a:xfrm>
            <a:off x="143675" y="4338925"/>
            <a:ext cx="585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Desventaja:</a:t>
            </a:r>
            <a:r>
              <a:rPr lang="es-419" sz="1100">
                <a:solidFill>
                  <a:schemeClr val="dk1"/>
                </a:solidFill>
              </a:rPr>
              <a:t> Puede alargar el tiempo de desarrollo si no se gestionan bien los ciclos.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